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60"/>
  </p:normalViewPr>
  <p:slideViewPr>
    <p:cSldViewPr snapToGrid="0">
      <p:cViewPr varScale="1">
        <p:scale>
          <a:sx n="49" d="100"/>
          <a:sy n="49" d="100"/>
        </p:scale>
        <p:origin x="3845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4489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6478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071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50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6366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550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199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4051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770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054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5/29/2021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275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5/29/2021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8245940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248BDA0B-D070-4348-B769-92A5DB3D7B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90" r="1" b="1"/>
          <a:stretch/>
        </p:blipFill>
        <p:spPr>
          <a:xfrm>
            <a:off x="-688" y="10"/>
            <a:ext cx="12192687" cy="6857990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67E5A0E9-CDDE-4DCA-AF08-51C5F527B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87081" y="2383098"/>
            <a:ext cx="8504912" cy="4474902"/>
            <a:chOff x="3687081" y="2383098"/>
            <a:chExt cx="8504912" cy="4474902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17E316D-4428-4D57-B317-89C0188D12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7767537" y="3267075"/>
              <a:ext cx="4424455" cy="3590912"/>
            </a:xfrm>
            <a:prstGeom prst="rect">
              <a:avLst/>
            </a:prstGeom>
            <a:gradFill flip="none" rotWithShape="1">
              <a:gsLst>
                <a:gs pos="21540">
                  <a:srgbClr val="000000">
                    <a:alpha val="60000"/>
                  </a:srgbClr>
                </a:gs>
                <a:gs pos="0">
                  <a:schemeClr val="bg1">
                    <a:alpha val="80000"/>
                  </a:schemeClr>
                </a:gs>
                <a:gs pos="60000">
                  <a:schemeClr val="bg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341D91D-DB18-49B2-8491-D9B58D9BE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857996" y="2528899"/>
              <a:ext cx="5333997" cy="4329101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3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86D39DF-79DC-4886-9AE2-F36527F34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16388" y="3267076"/>
              <a:ext cx="7181848" cy="3590924"/>
              <a:chOff x="4116388" y="3267076"/>
              <a:chExt cx="7181848" cy="3590924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C5420157-AB03-4BA5-9929-E6B8F55477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 flipH="1">
                <a:off x="7707312" y="3267076"/>
                <a:ext cx="3590924" cy="3590924"/>
              </a:xfrm>
              <a:prstGeom prst="rect">
                <a:avLst/>
              </a:prstGeom>
              <a:gradFill flip="none" rotWithShape="1">
                <a:gsLst>
                  <a:gs pos="30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5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6C717704-1441-4185-ABBE-16BF31D641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4116388" y="3267076"/>
                <a:ext cx="3590924" cy="3590924"/>
              </a:xfrm>
              <a:prstGeom prst="rect">
                <a:avLst/>
              </a:prstGeom>
              <a:gradFill flip="none" rotWithShape="1">
                <a:gsLst>
                  <a:gs pos="30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5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8D83457A-292A-44C1-885A-14F02D9CA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87081" y="2383098"/>
              <a:ext cx="8040462" cy="4474902"/>
              <a:chOff x="3687081" y="2383098"/>
              <a:chExt cx="8040462" cy="4474902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F8445E20-1543-4F19-A6B8-589BCA87FE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 flipH="1">
                <a:off x="7707312" y="2383098"/>
                <a:ext cx="4020231" cy="4474902"/>
              </a:xfrm>
              <a:prstGeom prst="rect">
                <a:avLst/>
              </a:prstGeom>
              <a:gradFill flip="none" rotWithShape="1">
                <a:gsLst>
                  <a:gs pos="33000">
                    <a:schemeClr val="accent1">
                      <a:alpha val="60000"/>
                    </a:schemeClr>
                  </a:gs>
                  <a:gs pos="0">
                    <a:schemeClr val="accent1"/>
                  </a:gs>
                  <a:gs pos="64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A92AC4E9-39D2-47AB-83FA-800F4867B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3687081" y="2383098"/>
                <a:ext cx="4020231" cy="4474902"/>
              </a:xfrm>
              <a:prstGeom prst="rect">
                <a:avLst/>
              </a:prstGeom>
              <a:gradFill flip="none" rotWithShape="1">
                <a:gsLst>
                  <a:gs pos="33000">
                    <a:schemeClr val="accent1">
                      <a:alpha val="60000"/>
                    </a:schemeClr>
                  </a:gs>
                  <a:gs pos="0">
                    <a:schemeClr val="accent1"/>
                  </a:gs>
                  <a:gs pos="64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97775A9-D29E-4DD8-A104-CCD5D95DD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26224" cy="6550022"/>
            <a:chOff x="0" y="0"/>
            <a:chExt cx="9126224" cy="6550022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69ACDB2-8064-4F44-BF0A-B10A7F9FD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118453" y="-1118448"/>
              <a:ext cx="4709883" cy="6946785"/>
            </a:xfrm>
            <a:prstGeom prst="rect">
              <a:avLst/>
            </a:prstGeom>
            <a:gradFill flip="none" rotWithShape="1">
              <a:gsLst>
                <a:gs pos="19000">
                  <a:schemeClr val="bg1">
                    <a:alpha val="60000"/>
                  </a:schemeClr>
                </a:gs>
                <a:gs pos="0">
                  <a:schemeClr val="bg1">
                    <a:alpha val="80000"/>
                  </a:schemeClr>
                </a:gs>
                <a:gs pos="56000">
                  <a:schemeClr val="bg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1F45B3D-9DBF-4E3B-B455-AFCA211AB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14999" y="0"/>
              <a:ext cx="7896226" cy="5337178"/>
              <a:chOff x="901291" y="0"/>
              <a:chExt cx="7896226" cy="5337178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EEAE4C1-92FF-4AC6-B9EB-4B47A44031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901291" y="0"/>
                <a:ext cx="3948113" cy="5337178"/>
              </a:xfrm>
              <a:prstGeom prst="rect">
                <a:avLst/>
              </a:prstGeom>
              <a:gradFill flip="none" rotWithShape="1">
                <a:gsLst>
                  <a:gs pos="20000">
                    <a:srgbClr val="000000">
                      <a:alpha val="60000"/>
                    </a:srgbClr>
                  </a:gs>
                  <a:gs pos="0">
                    <a:schemeClr val="bg1">
                      <a:alpha val="80000"/>
                    </a:schemeClr>
                  </a:gs>
                  <a:gs pos="60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E86DF69D-1051-4785-8ECF-1D97B66940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49404" y="0"/>
                <a:ext cx="3948113" cy="5337178"/>
              </a:xfrm>
              <a:prstGeom prst="rect">
                <a:avLst/>
              </a:prstGeom>
              <a:gradFill flip="none" rotWithShape="1">
                <a:gsLst>
                  <a:gs pos="20000">
                    <a:srgbClr val="000000">
                      <a:alpha val="60000"/>
                    </a:srgbClr>
                  </a:gs>
                  <a:gs pos="0">
                    <a:schemeClr val="bg1">
                      <a:alpha val="80000"/>
                    </a:schemeClr>
                  </a:gs>
                  <a:gs pos="60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F8F9F7E-0D44-4279-9D75-BA90983D9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419817" y="-1419815"/>
              <a:ext cx="5978955" cy="8818587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11B9F6AF-DCF0-4782-82E7-D08646AE7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9126224" cy="6550022"/>
              <a:chOff x="0" y="0"/>
              <a:chExt cx="9126224" cy="6550022"/>
            </a:xfrm>
          </p:grpSpPr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2F8DE31B-4A50-4D6B-A805-A5D232DC4C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4563112" cy="6550022"/>
              </a:xfrm>
              <a:prstGeom prst="rect">
                <a:avLst/>
              </a:prstGeom>
              <a:gradFill flip="none" rotWithShape="1">
                <a:gsLst>
                  <a:gs pos="39000">
                    <a:schemeClr val="accent1">
                      <a:alpha val="40000"/>
                    </a:schemeClr>
                  </a:gs>
                  <a:gs pos="0">
                    <a:schemeClr val="accent1"/>
                  </a:gs>
                  <a:gs pos="57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7B5306D-2C87-4F24-AF90-9716A04102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563112" y="0"/>
                <a:ext cx="4563112" cy="6550022"/>
              </a:xfrm>
              <a:prstGeom prst="rect">
                <a:avLst/>
              </a:prstGeom>
              <a:gradFill flip="none" rotWithShape="1">
                <a:gsLst>
                  <a:gs pos="39000">
                    <a:schemeClr val="accent1">
                      <a:alpha val="40000"/>
                    </a:schemeClr>
                  </a:gs>
                  <a:gs pos="0">
                    <a:schemeClr val="accent1"/>
                  </a:gs>
                  <a:gs pos="57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577414-EA55-4AA8-824B-F76E09A934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39999"/>
            <a:ext cx="6373812" cy="3789113"/>
          </a:xfrm>
        </p:spPr>
        <p:txBody>
          <a:bodyPr anchor="t">
            <a:normAutofit/>
          </a:bodyPr>
          <a:lstStyle/>
          <a:p>
            <a:r>
              <a:rPr lang="en-GB" sz="6200">
                <a:solidFill>
                  <a:srgbClr val="FFFFFF"/>
                </a:solidFill>
              </a:rPr>
              <a:t>A Short Ride on the Digitalization Machine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A78CA0F-59D6-446B-AC33-02C5206A35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04063" y="4515480"/>
            <a:ext cx="4500561" cy="1623422"/>
          </a:xfrm>
        </p:spPr>
        <p:txBody>
          <a:bodyPr anchor="b">
            <a:normAutofit/>
          </a:bodyPr>
          <a:lstStyle/>
          <a:p>
            <a:endParaRPr lang="en-GB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804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>
              <a:grpSpLocks noChangeAspect="1"/>
            </p:cNvGrp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id="{6DC8E2D9-6729-4614-8667-C1016D318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pic>
        <p:nvPicPr>
          <p:cNvPr id="5" name="Picture 4" descr="Stack of magazines on table">
            <a:extLst>
              <a:ext uri="{FF2B5EF4-FFF2-40B4-BE49-F238E27FC236}">
                <a16:creationId xmlns:a16="http://schemas.microsoft.com/office/drawing/2014/main" id="{BA0B0898-6387-4F4A-928E-5B0860F2B06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13058" r="1" b="2678"/>
          <a:stretch/>
        </p:blipFill>
        <p:spPr>
          <a:xfrm>
            <a:off x="-688" y="10"/>
            <a:ext cx="12192687" cy="6857990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67E5A0E9-CDDE-4DCA-AF08-51C5F527B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687081" y="2383098"/>
            <a:ext cx="8504912" cy="4474902"/>
            <a:chOff x="3687081" y="2383098"/>
            <a:chExt cx="8504912" cy="4474902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B17E316D-4428-4D57-B317-89C0188D12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7767537" y="3267075"/>
              <a:ext cx="4424455" cy="3590912"/>
            </a:xfrm>
            <a:prstGeom prst="rect">
              <a:avLst/>
            </a:prstGeom>
            <a:gradFill flip="none" rotWithShape="1">
              <a:gsLst>
                <a:gs pos="21540">
                  <a:srgbClr val="000000">
                    <a:alpha val="60000"/>
                  </a:srgbClr>
                </a:gs>
                <a:gs pos="0">
                  <a:schemeClr val="bg1">
                    <a:alpha val="80000"/>
                  </a:schemeClr>
                </a:gs>
                <a:gs pos="60000">
                  <a:schemeClr val="bg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341D91D-DB18-49B2-8491-D9B58D9BEE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6857996" y="2528899"/>
              <a:ext cx="5333997" cy="4329101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3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F86D39DF-79DC-4886-9AE2-F36527F34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16388" y="3267076"/>
              <a:ext cx="7181848" cy="3590924"/>
              <a:chOff x="4116388" y="3267076"/>
              <a:chExt cx="7181848" cy="3590924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C5420157-AB03-4BA5-9929-E6B8F55477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 flipH="1">
                <a:off x="7707312" y="3267076"/>
                <a:ext cx="3590924" cy="3590924"/>
              </a:xfrm>
              <a:prstGeom prst="rect">
                <a:avLst/>
              </a:prstGeom>
              <a:gradFill flip="none" rotWithShape="1">
                <a:gsLst>
                  <a:gs pos="30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5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6C717704-1441-4185-ABBE-16BF31D641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4116388" y="3267076"/>
                <a:ext cx="3590924" cy="3590924"/>
              </a:xfrm>
              <a:prstGeom prst="rect">
                <a:avLst/>
              </a:prstGeom>
              <a:gradFill flip="none" rotWithShape="1">
                <a:gsLst>
                  <a:gs pos="30000">
                    <a:schemeClr val="bg1">
                      <a:alpha val="60000"/>
                    </a:schemeClr>
                  </a:gs>
                  <a:gs pos="0">
                    <a:schemeClr val="bg1">
                      <a:alpha val="80000"/>
                    </a:schemeClr>
                  </a:gs>
                  <a:gs pos="65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D83457A-292A-44C1-885A-14F02D9CA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87081" y="2383098"/>
              <a:ext cx="8040462" cy="4474902"/>
              <a:chOff x="3687081" y="2383098"/>
              <a:chExt cx="8040462" cy="4474902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F8445E20-1543-4F19-A6B8-589BCA87FEA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 flipH="1">
                <a:off x="7707312" y="2383098"/>
                <a:ext cx="4020231" cy="4474902"/>
              </a:xfrm>
              <a:prstGeom prst="rect">
                <a:avLst/>
              </a:prstGeom>
              <a:gradFill flip="none" rotWithShape="1">
                <a:gsLst>
                  <a:gs pos="33000">
                    <a:schemeClr val="accent1">
                      <a:alpha val="60000"/>
                    </a:schemeClr>
                  </a:gs>
                  <a:gs pos="0">
                    <a:schemeClr val="accent1"/>
                  </a:gs>
                  <a:gs pos="64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A92AC4E9-39D2-47AB-83FA-800F4867BF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10800000">
                <a:off x="3687081" y="2383098"/>
                <a:ext cx="4020231" cy="4474902"/>
              </a:xfrm>
              <a:prstGeom prst="rect">
                <a:avLst/>
              </a:prstGeom>
              <a:gradFill flip="none" rotWithShape="1">
                <a:gsLst>
                  <a:gs pos="33000">
                    <a:schemeClr val="accent1">
                      <a:alpha val="60000"/>
                    </a:schemeClr>
                  </a:gs>
                  <a:gs pos="0">
                    <a:schemeClr val="accent1"/>
                  </a:gs>
                  <a:gs pos="64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97775A9-D29E-4DD8-A104-CCD5D95DD7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9126224" cy="6550022"/>
            <a:chOff x="0" y="0"/>
            <a:chExt cx="9126224" cy="6550022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69ACDB2-8064-4F44-BF0A-B10A7F9FDD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118453" y="-1118448"/>
              <a:ext cx="4709883" cy="6946785"/>
            </a:xfrm>
            <a:prstGeom prst="rect">
              <a:avLst/>
            </a:prstGeom>
            <a:gradFill flip="none" rotWithShape="1">
              <a:gsLst>
                <a:gs pos="19000">
                  <a:schemeClr val="bg1">
                    <a:alpha val="60000"/>
                  </a:schemeClr>
                </a:gs>
                <a:gs pos="0">
                  <a:schemeClr val="bg1">
                    <a:alpha val="80000"/>
                  </a:schemeClr>
                </a:gs>
                <a:gs pos="56000">
                  <a:schemeClr val="bg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41F45B3D-9DBF-4E3B-B455-AFCA211AB2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14999" y="0"/>
              <a:ext cx="7896226" cy="5337178"/>
              <a:chOff x="901291" y="0"/>
              <a:chExt cx="7896226" cy="5337178"/>
            </a:xfrm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EEAE4C1-92FF-4AC6-B9EB-4B47A44031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901291" y="0"/>
                <a:ext cx="3948113" cy="5337178"/>
              </a:xfrm>
              <a:prstGeom prst="rect">
                <a:avLst/>
              </a:prstGeom>
              <a:gradFill flip="none" rotWithShape="1">
                <a:gsLst>
                  <a:gs pos="20000">
                    <a:srgbClr val="000000">
                      <a:alpha val="60000"/>
                    </a:srgbClr>
                  </a:gs>
                  <a:gs pos="0">
                    <a:schemeClr val="bg1">
                      <a:alpha val="80000"/>
                    </a:schemeClr>
                  </a:gs>
                  <a:gs pos="60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E86DF69D-1051-4785-8ECF-1D97B66940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849404" y="0"/>
                <a:ext cx="3948113" cy="5337178"/>
              </a:xfrm>
              <a:prstGeom prst="rect">
                <a:avLst/>
              </a:prstGeom>
              <a:gradFill flip="none" rotWithShape="1">
                <a:gsLst>
                  <a:gs pos="20000">
                    <a:srgbClr val="000000">
                      <a:alpha val="60000"/>
                    </a:srgbClr>
                  </a:gs>
                  <a:gs pos="0">
                    <a:schemeClr val="bg1">
                      <a:alpha val="80000"/>
                    </a:schemeClr>
                  </a:gs>
                  <a:gs pos="60000">
                    <a:schemeClr val="bg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DF8F9F7E-0D44-4279-9D75-BA90983D9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spect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1419817" y="-1419815"/>
              <a:ext cx="5978955" cy="8818587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5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11B9F6AF-DCF0-4782-82E7-D08646AE7A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9126224" cy="6550022"/>
              <a:chOff x="0" y="0"/>
              <a:chExt cx="9126224" cy="6550022"/>
            </a:xfrm>
          </p:grpSpPr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2F8DE31B-4A50-4D6B-A805-A5D232DC4CF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flipH="1">
                <a:off x="0" y="0"/>
                <a:ext cx="4563112" cy="6550022"/>
              </a:xfrm>
              <a:prstGeom prst="rect">
                <a:avLst/>
              </a:prstGeom>
              <a:gradFill flip="none" rotWithShape="1">
                <a:gsLst>
                  <a:gs pos="39000">
                    <a:schemeClr val="accent1">
                      <a:alpha val="40000"/>
                    </a:schemeClr>
                  </a:gs>
                  <a:gs pos="0">
                    <a:schemeClr val="accent1"/>
                  </a:gs>
                  <a:gs pos="57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9" name="Rectangle 38">
                <a:extLst>
                  <a:ext uri="{FF2B5EF4-FFF2-40B4-BE49-F238E27FC236}">
                    <a16:creationId xmlns:a16="http://schemas.microsoft.com/office/drawing/2014/main" id="{F7B5306D-2C87-4F24-AF90-9716A041026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563112" y="0"/>
                <a:ext cx="4563112" cy="6550022"/>
              </a:xfrm>
              <a:prstGeom prst="rect">
                <a:avLst/>
              </a:prstGeom>
              <a:gradFill flip="none" rotWithShape="1">
                <a:gsLst>
                  <a:gs pos="39000">
                    <a:schemeClr val="accent1">
                      <a:alpha val="40000"/>
                    </a:schemeClr>
                  </a:gs>
                  <a:gs pos="0">
                    <a:schemeClr val="accent1"/>
                  </a:gs>
                  <a:gs pos="57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019CA6F-C813-4A15-BB71-72E434AB34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6373812" cy="37891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8800">
                <a:solidFill>
                  <a:srgbClr val="FFFFFF"/>
                </a:solidFill>
              </a:rPr>
              <a:t>The story so far…</a:t>
            </a:r>
          </a:p>
        </p:txBody>
      </p:sp>
    </p:spTree>
    <p:extLst>
      <p:ext uri="{BB962C8B-B14F-4D97-AF65-F5344CB8AC3E}">
        <p14:creationId xmlns:p14="http://schemas.microsoft.com/office/powerpoint/2010/main" val="2410661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387CB2-17EB-49F6-B208-DB1AC6F57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2167006" y="445407"/>
            <a:ext cx="11101135" cy="1809500"/>
          </a:xfrm>
        </p:spPr>
        <p:txBody>
          <a:bodyPr/>
          <a:lstStyle/>
          <a:p>
            <a:r>
              <a:rPr lang="en-GB" dirty="0"/>
              <a:t>1996 – The web arrives…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38FDAE3A-8FC2-4A17-85DE-FFE2EB189EAB}"/>
              </a:ext>
            </a:extLst>
          </p:cNvPr>
          <p:cNvSpPr txBox="1">
            <a:spLocks/>
          </p:cNvSpPr>
          <p:nvPr/>
        </p:nvSpPr>
        <p:spPr>
          <a:xfrm>
            <a:off x="-3327806" y="445407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1998 – Virtual Learning Environments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7CDF674-573B-4728-86EF-BFA31F1576FC}"/>
              </a:ext>
            </a:extLst>
          </p:cNvPr>
          <p:cNvSpPr txBox="1">
            <a:spLocks/>
          </p:cNvSpPr>
          <p:nvPr/>
        </p:nvSpPr>
        <p:spPr>
          <a:xfrm>
            <a:off x="5327463" y="445407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2004 – Mass adoption and Learning Platforms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40FF07D-B311-48EA-B181-929C23E6D80F}"/>
              </a:ext>
            </a:extLst>
          </p:cNvPr>
          <p:cNvSpPr txBox="1">
            <a:spLocks/>
          </p:cNvSpPr>
          <p:nvPr/>
        </p:nvSpPr>
        <p:spPr>
          <a:xfrm>
            <a:off x="-2776013" y="445407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/>
              <a:t>1996 – The web arrives…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2811752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AnalogousFromRegularSeed_2SEEDS">
      <a:dk1>
        <a:srgbClr val="000000"/>
      </a:dk1>
      <a:lt1>
        <a:srgbClr val="FFFFFF"/>
      </a:lt1>
      <a:dk2>
        <a:srgbClr val="242941"/>
      </a:dk2>
      <a:lt2>
        <a:srgbClr val="E2E8E7"/>
      </a:lt2>
      <a:accent1>
        <a:srgbClr val="CB2146"/>
      </a:accent1>
      <a:accent2>
        <a:srgbClr val="DD339E"/>
      </a:accent2>
      <a:accent3>
        <a:srgbClr val="DD5633"/>
      </a:accent3>
      <a:accent4>
        <a:srgbClr val="1EB693"/>
      </a:accent4>
      <a:accent5>
        <a:srgbClr val="30B2D0"/>
      </a:accent5>
      <a:accent6>
        <a:srgbClr val="2165CB"/>
      </a:accent6>
      <a:hlink>
        <a:srgbClr val="31937E"/>
      </a:hlink>
      <a:folHlink>
        <a:srgbClr val="7F7F7F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36</Words>
  <Application>Microsoft Office PowerPoint</Application>
  <PresentationFormat>Widescreen</PresentationFormat>
  <Paragraphs>6</Paragraphs>
  <Slides>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Avenir Next LT Pro</vt:lpstr>
      <vt:lpstr>Bell MT</vt:lpstr>
      <vt:lpstr>GlowVTI</vt:lpstr>
      <vt:lpstr>A Short Ride on the Digitalization Machine</vt:lpstr>
      <vt:lpstr>The story so far…</vt:lpstr>
      <vt:lpstr>1996 – The web arrives…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Short Ride on the Digitalization Machine</dc:title>
  <dc:creator>Mark</dc:creator>
  <cp:lastModifiedBy>Mark</cp:lastModifiedBy>
  <cp:revision>2</cp:revision>
  <dcterms:created xsi:type="dcterms:W3CDTF">2021-05-29T20:11:04Z</dcterms:created>
  <dcterms:modified xsi:type="dcterms:W3CDTF">2021-05-29T20:20:58Z</dcterms:modified>
</cp:coreProperties>
</file>

<file path=docProps/thumbnail.jpeg>
</file>